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5" r:id="rId3"/>
    <p:sldId id="355" r:id="rId4"/>
    <p:sldId id="361" r:id="rId5"/>
    <p:sldId id="340" r:id="rId6"/>
    <p:sldId id="324" r:id="rId7"/>
    <p:sldId id="345" r:id="rId8"/>
    <p:sldId id="321" r:id="rId9"/>
    <p:sldId id="357" r:id="rId10"/>
    <p:sldId id="354" r:id="rId11"/>
    <p:sldId id="363" r:id="rId12"/>
    <p:sldId id="364" r:id="rId13"/>
    <p:sldId id="356" r:id="rId14"/>
    <p:sldId id="316" r:id="rId15"/>
    <p:sldId id="362" r:id="rId1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zio Canavari" initials="M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27" autoAdjust="0"/>
    <p:restoredTop sz="96433" autoAdjust="0"/>
  </p:normalViewPr>
  <p:slideViewPr>
    <p:cSldViewPr snapToGrid="0">
      <p:cViewPr varScale="1">
        <p:scale>
          <a:sx n="100" d="100"/>
          <a:sy n="100" d="100"/>
        </p:scale>
        <p:origin x="390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28B52-BF88-4CA4-A083-2BC8BDEE7F6A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D2152-86B0-4B59-82C4-758D5F32B6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441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3D316-AF6F-6D44-AD58-BD6B688E21FD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6B70A-AD93-914F-A31C-FC3793935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40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6B70A-AD93-914F-A31C-FC3793935189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77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6B70A-AD93-914F-A31C-FC379393518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8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6B70A-AD93-914F-A31C-FC379393518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3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8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3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8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74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32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59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88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13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jimcdn.com/app/cms/image/transf/dimension=121x10000:format=png/path/s017929bb95ff25f4/image/ia2e04cfbd3e8fb94/version/1593942341/imag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9" y="0"/>
            <a:ext cx="1152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F288C46-470E-B037-A553-BC6D4E7C5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7" y="358947"/>
            <a:ext cx="2990850" cy="3848100"/>
          </a:xfrm>
          <a:prstGeom prst="rect">
            <a:avLst/>
          </a:prstGeom>
        </p:spPr>
      </p:pic>
      <p:sp>
        <p:nvSpPr>
          <p:cNvPr id="7" name="Sottotitolo 6">
            <a:extLst>
              <a:ext uri="{FF2B5EF4-FFF2-40B4-BE49-F238E27FC236}">
                <a16:creationId xmlns:a16="http://schemas.microsoft.com/office/drawing/2014/main" id="{B47C626E-7E77-77C2-129A-89F26B00D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it-IT" sz="2400" b="1" dirty="0"/>
              <a:t>ASSEMBLEA DEI SOCI SIDEA</a:t>
            </a:r>
          </a:p>
          <a:p>
            <a:pPr algn="r"/>
            <a:r>
              <a:rPr lang="it-IT" b="1" dirty="0"/>
              <a:t>ANACAPRI, 16 SETTEMBRE 2024</a:t>
            </a:r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8086FDF1-CB41-4CDF-FC37-22FAC23A3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994" y="758952"/>
            <a:ext cx="7018686" cy="3566160"/>
          </a:xfrm>
        </p:spPr>
        <p:txBody>
          <a:bodyPr>
            <a:normAutofit/>
          </a:bodyPr>
          <a:lstStyle/>
          <a:p>
            <a:r>
              <a:rPr lang="it-IT" sz="8000" b="1" dirty="0"/>
              <a:t>Report 2024</a:t>
            </a:r>
            <a:br>
              <a:rPr lang="it-IT" dirty="0"/>
            </a:b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391AFAC-DECE-58E2-6EA1-9847BB31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48" y="4698647"/>
            <a:ext cx="809727" cy="6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6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Sito Web 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999753-3BB1-F2E0-0BB0-B205B814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BE7606-1D05-AD02-2979-189C6579C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1154835"/>
            <a:ext cx="2667010" cy="3810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C6F95F3-1B9C-FDF4-31BF-4F3E28A2D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132" y="1737359"/>
            <a:ext cx="7267074" cy="45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1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Pagina Linkedin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69605B-FA04-585A-1A80-A5E9DA11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1C4AEB-03F6-C601-C62D-96835826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26" y="2889511"/>
            <a:ext cx="3778553" cy="30348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A85A1C-45DA-39DE-449C-83C5CB74FA99}"/>
              </a:ext>
            </a:extLst>
          </p:cNvPr>
          <p:cNvSpPr txBox="1"/>
          <p:nvPr/>
        </p:nvSpPr>
        <p:spPr>
          <a:xfrm>
            <a:off x="585927" y="1901460"/>
            <a:ext cx="2937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810 followers</a:t>
            </a:r>
          </a:p>
          <a:p>
            <a:r>
              <a:rPr lang="it-IT" sz="2400" b="1" dirty="0"/>
              <a:t>(+35% ultimi 12 mesi)</a:t>
            </a:r>
            <a:endParaRPr lang="it-IT" sz="2400" i="1" dirty="0"/>
          </a:p>
        </p:txBody>
      </p:sp>
      <p:pic>
        <p:nvPicPr>
          <p:cNvPr id="3" name="Picture 2" descr="Immagini Linkedin Logo | Vettori Gratuiti, Foto Stock e PSD">
            <a:extLst>
              <a:ext uri="{FF2B5EF4-FFF2-40B4-BE49-F238E27FC236}">
                <a16:creationId xmlns:a16="http://schemas.microsoft.com/office/drawing/2014/main" id="{32B26073-05F6-9CED-8BDC-26DB935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49" y="1074197"/>
            <a:ext cx="523367" cy="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7507A536-BEED-7F02-85D0-405BA96BE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25" y="1853108"/>
            <a:ext cx="7009762" cy="43667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F5B8B1-A95A-C4EE-6B05-1E8483138281}"/>
              </a:ext>
            </a:extLst>
          </p:cNvPr>
          <p:cNvSpPr txBox="1"/>
          <p:nvPr/>
        </p:nvSpPr>
        <p:spPr>
          <a:xfrm>
            <a:off x="538713" y="5983835"/>
            <a:ext cx="4145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/>
              <a:t>(dati aggiornati al 06 settembre 2024)</a:t>
            </a:r>
          </a:p>
        </p:txBody>
      </p:sp>
    </p:spTree>
    <p:extLst>
      <p:ext uri="{BB962C8B-B14F-4D97-AF65-F5344CB8AC3E}">
        <p14:creationId xmlns:p14="http://schemas.microsoft.com/office/powerpoint/2010/main" val="147838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Pagina Facebook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6892C14E-8C92-0228-F1AD-34440770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D576B8-DA76-08AA-BE94-67A20703CA30}"/>
              </a:ext>
            </a:extLst>
          </p:cNvPr>
          <p:cNvSpPr txBox="1"/>
          <p:nvPr/>
        </p:nvSpPr>
        <p:spPr>
          <a:xfrm>
            <a:off x="573100" y="2522379"/>
            <a:ext cx="2937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339 followers </a:t>
            </a:r>
          </a:p>
          <a:p>
            <a:r>
              <a:rPr lang="it-IT" sz="2400" b="1" dirty="0"/>
              <a:t>(+11% ultimi 12 mesi)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F8D563-149C-9451-AA70-B43A27D59D3B}"/>
              </a:ext>
            </a:extLst>
          </p:cNvPr>
          <p:cNvSpPr txBox="1"/>
          <p:nvPr/>
        </p:nvSpPr>
        <p:spPr>
          <a:xfrm>
            <a:off x="597234" y="3797536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258 likes </a:t>
            </a:r>
          </a:p>
          <a:p>
            <a:r>
              <a:rPr lang="it-IT" sz="2400" b="1" dirty="0"/>
              <a:t>(+5% ultimi 12 mesi)</a:t>
            </a:r>
            <a:endParaRPr lang="it-IT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3E416-754C-F4D2-8337-106C237A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09" y="868679"/>
            <a:ext cx="761557" cy="7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4F8FB8-3D2F-1749-B755-9BA0E2C9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68" y="1926896"/>
            <a:ext cx="7489162" cy="40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021CF9-2CF6-1A8F-3F2E-BF9A9FB84A77}"/>
              </a:ext>
            </a:extLst>
          </p:cNvPr>
          <p:cNvSpPr txBox="1"/>
          <p:nvPr/>
        </p:nvSpPr>
        <p:spPr>
          <a:xfrm>
            <a:off x="817153" y="5903691"/>
            <a:ext cx="4145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/>
              <a:t>(dati aggiornati al 06 settembre 2024)</a:t>
            </a:r>
          </a:p>
        </p:txBody>
      </p:sp>
    </p:spTree>
    <p:extLst>
      <p:ext uri="{BB962C8B-B14F-4D97-AF65-F5344CB8AC3E}">
        <p14:creationId xmlns:p14="http://schemas.microsoft.com/office/powerpoint/2010/main" val="306208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Criticità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46423" y="1881246"/>
            <a:ext cx="9673111" cy="4023360"/>
          </a:xfrm>
        </p:spPr>
        <p:txBody>
          <a:bodyPr>
            <a:normAutofit/>
          </a:bodyPr>
          <a:lstStyle/>
          <a:p>
            <a:endParaRPr lang="it-IT" b="1" dirty="0"/>
          </a:p>
          <a:p>
            <a:pPr lvl="1"/>
            <a:r>
              <a:rPr lang="it-IT" sz="2000" dirty="0"/>
              <a:t>Tempi e modalità di referaggio e revisione</a:t>
            </a:r>
          </a:p>
          <a:p>
            <a:pPr lvl="1"/>
            <a:r>
              <a:rPr lang="it-IT" sz="2000" dirty="0" err="1"/>
              <a:t>Submissions</a:t>
            </a:r>
            <a:r>
              <a:rPr lang="it-IT" sz="2000" dirty="0"/>
              <a:t> improprie e non conformi</a:t>
            </a:r>
          </a:p>
          <a:p>
            <a:pPr lvl="1"/>
            <a:r>
              <a:rPr lang="it-IT" sz="2000" dirty="0"/>
              <a:t>Appetibilità per i ricercatori, anche italiani</a:t>
            </a:r>
          </a:p>
          <a:p>
            <a:pPr lvl="1"/>
            <a:r>
              <a:rPr lang="it-IT" sz="2000" dirty="0"/>
              <a:t>Visibilità e impatto</a:t>
            </a:r>
          </a:p>
          <a:p>
            <a:pPr lvl="1"/>
            <a:r>
              <a:rPr lang="it-IT" sz="2000" dirty="0"/>
              <a:t>Comunicazione social da sviluppare (pagina su X)</a:t>
            </a:r>
          </a:p>
          <a:p>
            <a:pPr lvl="1"/>
            <a:r>
              <a:rPr lang="it-IT" sz="2000" dirty="0"/>
              <a:t>Rinnovo contratto editoriale</a:t>
            </a:r>
          </a:p>
          <a:p>
            <a:pPr lvl="1"/>
            <a:r>
              <a:rPr lang="it-IT" sz="2000" dirty="0"/>
              <a:t>Avviamento procedura </a:t>
            </a:r>
            <a:r>
              <a:rPr lang="it-IT" sz="2000" dirty="0" err="1"/>
              <a:t>WoS</a:t>
            </a:r>
            <a:endParaRPr lang="it-IT" sz="2000" dirty="0"/>
          </a:p>
          <a:p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912FC8-7BF2-D430-CD5B-A8C9982C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REA Best </a:t>
            </a:r>
            <a:r>
              <a:rPr lang="it-IT" b="1" dirty="0" err="1"/>
              <a:t>Reviewer</a:t>
            </a:r>
            <a:r>
              <a:rPr lang="it-IT" b="1" dirty="0"/>
              <a:t> 2023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2000" b="1" dirty="0" err="1"/>
              <a:t>Regolamento</a:t>
            </a:r>
            <a:r>
              <a:rPr lang="en-US" sz="2000" u="sng" dirty="0"/>
              <a:t>:</a:t>
            </a:r>
          </a:p>
          <a:p>
            <a:pPr lvl="2"/>
            <a:r>
              <a:rPr lang="en-US" sz="1800" dirty="0" err="1"/>
              <a:t>Revisori</a:t>
            </a:r>
            <a:r>
              <a:rPr lang="en-US" sz="1800" dirty="0"/>
              <a:t> </a:t>
            </a:r>
            <a:r>
              <a:rPr lang="en-US" sz="1800" dirty="0" err="1"/>
              <a:t>candidati</a:t>
            </a:r>
            <a:r>
              <a:rPr lang="en-US" sz="1800" dirty="0"/>
              <a:t> </a:t>
            </a:r>
            <a:r>
              <a:rPr lang="en-US" sz="1800" dirty="0" err="1"/>
              <a:t>dai</a:t>
            </a:r>
            <a:r>
              <a:rPr lang="en-US" sz="1800" dirty="0"/>
              <a:t> </a:t>
            </a:r>
            <a:r>
              <a:rPr lang="en-US" sz="1800" dirty="0" err="1"/>
              <a:t>membri</a:t>
            </a:r>
            <a:r>
              <a:rPr lang="en-US" sz="1800" dirty="0"/>
              <a:t> del Board</a:t>
            </a:r>
          </a:p>
          <a:p>
            <a:pPr lvl="2"/>
            <a:r>
              <a:rPr lang="en-US" sz="1800" dirty="0" err="1"/>
              <a:t>Selezione</a:t>
            </a:r>
            <a:r>
              <a:rPr lang="en-US" sz="1800" dirty="0"/>
              <a:t> </a:t>
            </a:r>
            <a:r>
              <a:rPr lang="en-US" sz="1800" dirty="0" err="1"/>
              <a:t>condivisa</a:t>
            </a:r>
            <a:r>
              <a:rPr lang="en-US" sz="1800" dirty="0"/>
              <a:t> dal Board</a:t>
            </a:r>
          </a:p>
          <a:p>
            <a:pPr marL="384048" lvl="2" indent="0">
              <a:buNone/>
            </a:pPr>
            <a:endParaRPr lang="en-US" sz="1800" dirty="0"/>
          </a:p>
          <a:p>
            <a:pPr marL="384048" lvl="2" indent="0">
              <a:buNone/>
            </a:pPr>
            <a:endParaRPr lang="en-US" sz="2000" dirty="0"/>
          </a:p>
          <a:p>
            <a:pPr marL="201168" lvl="1" indent="0" algn="ctr">
              <a:buNone/>
            </a:pPr>
            <a:r>
              <a:rPr lang="en-US" sz="2400" dirty="0"/>
              <a:t>REA Best Reviewers 2023:</a:t>
            </a:r>
          </a:p>
          <a:p>
            <a:pPr lvl="1"/>
            <a:endParaRPr lang="en-US" sz="2000" dirty="0"/>
          </a:p>
          <a:p>
            <a:pPr marL="201168" lvl="1" indent="0" algn="ctr">
              <a:buNone/>
            </a:pPr>
            <a:r>
              <a:rPr lang="en-US" sz="3600" b="1" dirty="0"/>
              <a:t>Federica Demaria</a:t>
            </a:r>
          </a:p>
          <a:p>
            <a:pPr marL="201168" lvl="1" indent="0" algn="ctr">
              <a:buNone/>
            </a:pPr>
            <a:r>
              <a:rPr lang="en-US" sz="2000" b="1" dirty="0" err="1"/>
              <a:t>Consiglio</a:t>
            </a:r>
            <a:r>
              <a:rPr lang="en-US" sz="2000" b="1" dirty="0"/>
              <a:t> per la </a:t>
            </a:r>
            <a:r>
              <a:rPr lang="en-US" sz="2000" b="1" dirty="0" err="1"/>
              <a:t>Ricerca</a:t>
            </a:r>
            <a:r>
              <a:rPr lang="en-US" sz="2000" b="1" dirty="0"/>
              <a:t> in </a:t>
            </a:r>
            <a:r>
              <a:rPr lang="en-US" sz="2000" b="1" dirty="0" err="1"/>
              <a:t>Agricoltura</a:t>
            </a:r>
            <a:r>
              <a:rPr lang="en-US" sz="2000" b="1" dirty="0"/>
              <a:t> e </a:t>
            </a:r>
            <a:r>
              <a:rPr lang="en-US" sz="2000" b="1" dirty="0" err="1"/>
              <a:t>l’Analisi</a:t>
            </a:r>
            <a:r>
              <a:rPr lang="en-US" sz="2000" b="1" dirty="0"/>
              <a:t> </a:t>
            </a:r>
            <a:r>
              <a:rPr lang="en-US" sz="2000" b="1" dirty="0" err="1"/>
              <a:t>dell’Economia</a:t>
            </a:r>
            <a:r>
              <a:rPr lang="en-US" sz="2000" b="1" dirty="0"/>
              <a:t> </a:t>
            </a:r>
            <a:r>
              <a:rPr lang="en-US" sz="2000" b="1" dirty="0" err="1"/>
              <a:t>Agraria</a:t>
            </a:r>
            <a:endParaRPr lang="en-US" sz="2000" b="1" dirty="0"/>
          </a:p>
          <a:p>
            <a:pPr marL="201168" lvl="1" indent="0" algn="ctr">
              <a:buNone/>
            </a:pPr>
            <a:r>
              <a:rPr lang="en-US" sz="2000" b="1" dirty="0"/>
              <a:t>Centro di </a:t>
            </a:r>
            <a:r>
              <a:rPr lang="en-US" sz="2000" b="1" dirty="0" err="1"/>
              <a:t>Ricerca</a:t>
            </a:r>
            <a:r>
              <a:rPr lang="en-US" sz="2000" b="1" dirty="0"/>
              <a:t> </a:t>
            </a:r>
            <a:r>
              <a:rPr lang="en-US" sz="2000" b="1" dirty="0" err="1"/>
              <a:t>Politiche</a:t>
            </a:r>
            <a:r>
              <a:rPr lang="en-US" sz="2000" b="1" dirty="0"/>
              <a:t> e </a:t>
            </a:r>
            <a:r>
              <a:rPr lang="en-US" sz="2000" b="1" dirty="0" err="1"/>
              <a:t>Bioeconomia</a:t>
            </a:r>
            <a:endParaRPr lang="en-US" sz="2000" b="1" dirty="0"/>
          </a:p>
          <a:p>
            <a:pPr marL="201168" lvl="1" indent="0" algn="ctr">
              <a:buNone/>
            </a:pPr>
            <a:endParaRPr lang="en-US" sz="2000" b="1" dirty="0"/>
          </a:p>
          <a:p>
            <a:pPr marL="201168" lvl="1" indent="0" algn="ctr">
              <a:buNone/>
            </a:pPr>
            <a:r>
              <a:rPr lang="en-US" sz="3600" b="1" dirty="0"/>
              <a:t>Javier Sanz-Cañada</a:t>
            </a:r>
          </a:p>
          <a:p>
            <a:pPr marL="201168" lvl="1" indent="0" algn="ctr">
              <a:buNone/>
            </a:pPr>
            <a:r>
              <a:rPr lang="en-US" sz="2200" b="1" dirty="0"/>
              <a:t>Spanish National Research Council (CSIC)</a:t>
            </a:r>
            <a:endParaRPr lang="en-US" sz="3600" b="1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 algn="ctr"/>
            <a:endParaRPr lang="en-US" sz="200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E712CE-E97F-CB32-1B1D-1F5F58DB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REA Best Paper 2023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 err="1"/>
              <a:t>Regolamento</a:t>
            </a:r>
            <a:endParaRPr lang="en-US" b="1" dirty="0"/>
          </a:p>
          <a:p>
            <a:pPr lvl="2"/>
            <a:r>
              <a:rPr lang="en-US" dirty="0"/>
              <a:t>18 </a:t>
            </a:r>
            <a:r>
              <a:rPr lang="en-US" dirty="0" err="1"/>
              <a:t>articoli</a:t>
            </a:r>
            <a:r>
              <a:rPr lang="en-US" dirty="0"/>
              <a:t> </a:t>
            </a:r>
            <a:r>
              <a:rPr lang="en-US" dirty="0" err="1"/>
              <a:t>candidati</a:t>
            </a:r>
            <a:endParaRPr lang="en-US" dirty="0"/>
          </a:p>
          <a:p>
            <a:pPr lvl="2"/>
            <a:r>
              <a:rPr lang="en-US" dirty="0"/>
              <a:t>5 </a:t>
            </a:r>
            <a:r>
              <a:rPr lang="en-US" dirty="0" err="1"/>
              <a:t>dimensioni</a:t>
            </a:r>
            <a:r>
              <a:rPr lang="en-US" dirty="0"/>
              <a:t> di </a:t>
            </a:r>
            <a:r>
              <a:rPr lang="en-US" dirty="0" err="1"/>
              <a:t>valutazione</a:t>
            </a:r>
            <a:endParaRPr lang="en-US" dirty="0"/>
          </a:p>
          <a:p>
            <a:pPr lvl="2"/>
            <a:r>
              <a:rPr lang="en-US" dirty="0"/>
              <a:t>5 </a:t>
            </a:r>
            <a:r>
              <a:rPr lang="en-US" dirty="0" err="1"/>
              <a:t>valutazioni</a:t>
            </a:r>
            <a:r>
              <a:rPr lang="en-US" dirty="0"/>
              <a:t> per </a:t>
            </a:r>
            <a:r>
              <a:rPr lang="en-US" dirty="0" err="1"/>
              <a:t>articolo</a:t>
            </a:r>
            <a:endParaRPr lang="en-US" dirty="0"/>
          </a:p>
          <a:p>
            <a:pPr lvl="2"/>
            <a:r>
              <a:rPr lang="en-US" dirty="0" err="1"/>
              <a:t>Assegnazione</a:t>
            </a:r>
            <a:r>
              <a:rPr lang="en-US" dirty="0"/>
              <a:t> random </a:t>
            </a:r>
            <a:r>
              <a:rPr lang="en-US" dirty="0" err="1"/>
              <a:t>guidata</a:t>
            </a:r>
            <a:endParaRPr lang="en-US" dirty="0"/>
          </a:p>
          <a:p>
            <a:pPr marL="384048" lvl="2" indent="0">
              <a:buNone/>
            </a:pPr>
            <a:endParaRPr lang="en-US" dirty="0"/>
          </a:p>
          <a:p>
            <a:pPr lvl="1"/>
            <a:r>
              <a:rPr lang="en-US" b="1" dirty="0" err="1"/>
              <a:t>Comitato</a:t>
            </a:r>
            <a:r>
              <a:rPr lang="en-US" b="1" dirty="0"/>
              <a:t> </a:t>
            </a:r>
            <a:r>
              <a:rPr lang="en-US" b="1" dirty="0" err="1"/>
              <a:t>Scientifico</a:t>
            </a:r>
            <a:endParaRPr lang="en-US" b="1" dirty="0"/>
          </a:p>
          <a:p>
            <a:pPr lvl="2"/>
            <a:r>
              <a:rPr lang="en-US" dirty="0" err="1"/>
              <a:t>Invitati</a:t>
            </a:r>
            <a:r>
              <a:rPr lang="en-US" dirty="0"/>
              <a:t>: 39 (x 2-3 papers)</a:t>
            </a:r>
          </a:p>
          <a:p>
            <a:pPr lvl="2"/>
            <a:r>
              <a:rPr lang="en-US" dirty="0"/>
              <a:t>Hanno </a:t>
            </a:r>
            <a:r>
              <a:rPr lang="en-US" dirty="0" err="1"/>
              <a:t>risposto</a:t>
            </a:r>
            <a:r>
              <a:rPr lang="en-US" dirty="0"/>
              <a:t>:  35 (x 2-3 papers)</a:t>
            </a:r>
          </a:p>
          <a:p>
            <a:pPr lvl="2"/>
            <a:endParaRPr lang="en-US" dirty="0"/>
          </a:p>
          <a:p>
            <a:pPr lvl="1"/>
            <a:r>
              <a:rPr lang="en-US" b="1" dirty="0" err="1"/>
              <a:t>Risultati</a:t>
            </a:r>
            <a:endParaRPr lang="en-US" b="1" dirty="0"/>
          </a:p>
          <a:p>
            <a:pPr lvl="2"/>
            <a:r>
              <a:rPr lang="en-US" dirty="0" err="1"/>
              <a:t>Valutazione</a:t>
            </a:r>
            <a:r>
              <a:rPr lang="en-US" dirty="0"/>
              <a:t> media: 3,81/5,00 (ds = 0,77)</a:t>
            </a:r>
          </a:p>
          <a:p>
            <a:pPr lvl="2"/>
            <a:r>
              <a:rPr lang="en-US" dirty="0" err="1"/>
              <a:t>Vincitori</a:t>
            </a:r>
            <a:r>
              <a:rPr lang="en-US" dirty="0"/>
              <a:t>: </a:t>
            </a:r>
          </a:p>
          <a:p>
            <a:pPr marL="384048" lvl="2" indent="0">
              <a:buNone/>
            </a:pPr>
            <a:r>
              <a:rPr lang="en-US" sz="1800" b="1" dirty="0"/>
              <a:t>Chiara </a:t>
            </a:r>
            <a:r>
              <a:rPr lang="en-US" sz="1800" b="1" dirty="0" err="1"/>
              <a:t>Perelli</a:t>
            </a:r>
            <a:r>
              <a:rPr lang="en-US" sz="1800" b="1" dirty="0"/>
              <a:t> e </a:t>
            </a:r>
            <a:r>
              <a:rPr lang="en-US" sz="1800" b="1"/>
              <a:t>Giacomo Branca</a:t>
            </a:r>
            <a:endParaRPr lang="en-US" sz="1800" b="1" dirty="0"/>
          </a:p>
          <a:p>
            <a:pPr marL="384048" lvl="2" indent="0">
              <a:buNone/>
            </a:pPr>
            <a:r>
              <a:rPr lang="en-US" b="1" dirty="0"/>
              <a:t>DEIM - Università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Tuscia</a:t>
            </a:r>
            <a:endParaRPr lang="en-US" b="1" dirty="0"/>
          </a:p>
          <a:p>
            <a:pPr lvl="2"/>
            <a:endParaRPr lang="en-US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E712CE-E97F-CB32-1B1D-1F5F58DB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6" name="Immagine 5" descr="Immagine che contiene testo, schermata, lettera, carta&#10;&#10;Descrizione generata automaticamente">
            <a:extLst>
              <a:ext uri="{FF2B5EF4-FFF2-40B4-BE49-F238E27FC236}">
                <a16:creationId xmlns:a16="http://schemas.microsoft.com/office/drawing/2014/main" id="{89358ADE-37DA-33CA-E6CC-17D095C08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79" y="162046"/>
            <a:ext cx="4928359" cy="61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Editorial</a:t>
            </a:r>
            <a:r>
              <a:rPr lang="it-IT" b="1" dirty="0"/>
              <a:t> Team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597466" cy="4023360"/>
          </a:xfrm>
        </p:spPr>
        <p:txBody>
          <a:bodyPr>
            <a:normAutofit lnSpcReduction="10000"/>
          </a:bodyPr>
          <a:lstStyle/>
          <a:p>
            <a:r>
              <a:rPr lang="it-IT" sz="2400" b="1" dirty="0" err="1"/>
              <a:t>Direction</a:t>
            </a:r>
            <a:r>
              <a:rPr lang="it-IT" sz="2400" b="1" dirty="0"/>
              <a:t>/Management</a:t>
            </a:r>
          </a:p>
          <a:p>
            <a:endParaRPr lang="it-IT" dirty="0"/>
          </a:p>
          <a:p>
            <a:pPr>
              <a:spcAft>
                <a:spcPts val="0"/>
              </a:spcAft>
            </a:pPr>
            <a:r>
              <a:rPr lang="it-IT" b="1" dirty="0"/>
              <a:t>Pietro Pulina</a:t>
            </a:r>
          </a:p>
          <a:p>
            <a:pPr>
              <a:spcBef>
                <a:spcPts val="0"/>
              </a:spcBef>
            </a:pPr>
            <a:r>
              <a:rPr lang="it-IT" i="1" dirty="0"/>
              <a:t>Università di Sassari, Editor-in-</a:t>
            </a:r>
            <a:r>
              <a:rPr lang="it-IT" i="1" dirty="0" err="1"/>
              <a:t>Chief</a:t>
            </a:r>
            <a:endParaRPr lang="it-IT" i="1" dirty="0"/>
          </a:p>
          <a:p>
            <a:r>
              <a:rPr lang="it-IT" b="1" dirty="0"/>
              <a:t>Andrea </a:t>
            </a:r>
            <a:r>
              <a:rPr lang="it-IT" b="1" dirty="0" err="1"/>
              <a:t>Povellato</a:t>
            </a:r>
            <a:endParaRPr lang="it-IT" b="1" dirty="0"/>
          </a:p>
          <a:p>
            <a:pPr>
              <a:spcBef>
                <a:spcPts val="0"/>
              </a:spcBef>
            </a:pPr>
            <a:r>
              <a:rPr lang="it-IT" i="1" dirty="0"/>
              <a:t>CREA-PB, Coeditor-in-</a:t>
            </a:r>
            <a:r>
              <a:rPr lang="it-IT" i="1" dirty="0" err="1"/>
              <a:t>Chief</a:t>
            </a:r>
            <a:endParaRPr lang="it-IT" i="1" dirty="0"/>
          </a:p>
          <a:p>
            <a:pPr>
              <a:spcBef>
                <a:spcPts val="0"/>
              </a:spcBef>
            </a:pPr>
            <a:endParaRPr lang="it-IT" dirty="0"/>
          </a:p>
          <a:p>
            <a:pPr>
              <a:spcBef>
                <a:spcPts val="0"/>
              </a:spcBef>
            </a:pPr>
            <a:r>
              <a:rPr lang="it-IT" b="1" dirty="0"/>
              <a:t>Alessia Fantini</a:t>
            </a:r>
          </a:p>
          <a:p>
            <a:pPr>
              <a:spcBef>
                <a:spcPts val="0"/>
              </a:spcBef>
            </a:pPr>
            <a:r>
              <a:rPr lang="it-IT" i="1" dirty="0"/>
              <a:t>CREA-PB, </a:t>
            </a:r>
            <a:r>
              <a:rPr lang="it-IT" i="1" dirty="0" err="1"/>
              <a:t>Managing</a:t>
            </a:r>
            <a:r>
              <a:rPr lang="it-IT" i="1" dirty="0"/>
              <a:t> Editor</a:t>
            </a:r>
          </a:p>
          <a:p>
            <a:pPr>
              <a:spcBef>
                <a:spcPts val="0"/>
              </a:spcBef>
            </a:pPr>
            <a:endParaRPr lang="it-IT" dirty="0"/>
          </a:p>
          <a:p>
            <a:pPr>
              <a:spcBef>
                <a:spcPts val="0"/>
              </a:spcBef>
            </a:pPr>
            <a:r>
              <a:rPr lang="it-IT" b="1" dirty="0"/>
              <a:t>Mario Cariello</a:t>
            </a:r>
          </a:p>
          <a:p>
            <a:pPr>
              <a:spcBef>
                <a:spcPts val="0"/>
              </a:spcBef>
            </a:pPr>
            <a:r>
              <a:rPr lang="it-IT" i="1" dirty="0"/>
              <a:t>CREA-PB, Digital </a:t>
            </a:r>
            <a:r>
              <a:rPr lang="it-IT" i="1" dirty="0" err="1"/>
              <a:t>Communication</a:t>
            </a:r>
            <a:r>
              <a:rPr lang="it-IT" i="1" dirty="0"/>
              <a:t> Editor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938053" y="1845734"/>
            <a:ext cx="5554980" cy="4023360"/>
          </a:xfrm>
        </p:spPr>
        <p:txBody>
          <a:bodyPr>
            <a:normAutofit lnSpcReduction="10000"/>
          </a:bodyPr>
          <a:lstStyle/>
          <a:p>
            <a:r>
              <a:rPr lang="it-IT" sz="2400" b="1" dirty="0" err="1"/>
              <a:t>Editorial</a:t>
            </a:r>
            <a:r>
              <a:rPr lang="it-IT" sz="2400" b="1" dirty="0"/>
              <a:t> Board</a:t>
            </a:r>
          </a:p>
          <a:p>
            <a:r>
              <a:rPr lang="it-IT" b="1" dirty="0" err="1"/>
              <a:t>Filberto</a:t>
            </a:r>
            <a:r>
              <a:rPr lang="it-IT" b="1" dirty="0"/>
              <a:t> Altobelli - </a:t>
            </a:r>
            <a:r>
              <a:rPr lang="it-IT" i="1" dirty="0"/>
              <a:t>CREA-PB, Associate Editor</a:t>
            </a:r>
          </a:p>
          <a:p>
            <a:r>
              <a:rPr lang="it-IT" b="1" dirty="0"/>
              <a:t>Filippo Brun - </a:t>
            </a:r>
            <a:r>
              <a:rPr lang="it-IT" i="1" dirty="0"/>
              <a:t>Università di Torino, Associate Editor</a:t>
            </a:r>
          </a:p>
          <a:p>
            <a:r>
              <a:rPr lang="it-IT" b="1" dirty="0"/>
              <a:t>Anna Irene De Luca - </a:t>
            </a:r>
            <a:r>
              <a:rPr lang="it-IT" i="1" dirty="0"/>
              <a:t>Università Mediterranea di Reggio Calabria, Associate Editor</a:t>
            </a:r>
          </a:p>
          <a:p>
            <a:r>
              <a:rPr lang="it-IT" b="1" dirty="0"/>
              <a:t>Marcello De Rosa - </a:t>
            </a:r>
            <a:r>
              <a:rPr lang="it-IT" i="1" dirty="0"/>
              <a:t>Università di Cassino e del Lazio Meridionale, Associate Editor</a:t>
            </a:r>
          </a:p>
          <a:p>
            <a:r>
              <a:rPr lang="it-IT" b="1" dirty="0"/>
              <a:t>Catia Zumpano - </a:t>
            </a:r>
            <a:r>
              <a:rPr lang="it-IT" dirty="0"/>
              <a:t>CREA-PB, Associate Editor</a:t>
            </a:r>
          </a:p>
          <a:p>
            <a:r>
              <a:rPr lang="en-US" b="1" dirty="0" err="1"/>
              <a:t>Pery</a:t>
            </a:r>
            <a:r>
              <a:rPr lang="en-US" b="1" dirty="0"/>
              <a:t> Francisco Assis </a:t>
            </a:r>
            <a:r>
              <a:rPr lang="en-US" b="1" dirty="0" err="1"/>
              <a:t>Shikida</a:t>
            </a:r>
            <a:r>
              <a:rPr lang="en-US" b="1" dirty="0"/>
              <a:t> - </a:t>
            </a:r>
            <a:r>
              <a:rPr lang="en-US" i="1" dirty="0"/>
              <a:t>Western Paraná State University (Brazil), International Associate Editor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21DEE82-3CCE-E343-D27E-3018DC562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3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Comitato Scientifico Internazionale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7267" y="1845734"/>
            <a:ext cx="3803195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Diego </a:t>
            </a:r>
            <a:r>
              <a:rPr lang="it-IT" sz="1100" b="1" dirty="0" err="1"/>
              <a:t>Begalli</a:t>
            </a:r>
            <a:r>
              <a:rPr lang="it-IT" sz="1100" b="1" dirty="0"/>
              <a:t>, Università di Verona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Angelo </a:t>
            </a:r>
            <a:r>
              <a:rPr lang="it-IT" sz="1100" b="1" dirty="0" err="1"/>
              <a:t>Belliggiano</a:t>
            </a:r>
            <a:r>
              <a:rPr lang="it-IT" sz="1100" b="1" dirty="0"/>
              <a:t>, Università del Molise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Giuseppe Bonazzi, Università di Parma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Gianluca Brunori, Università di Pisa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Luca </a:t>
            </a:r>
            <a:r>
              <a:rPr lang="it-IT" sz="1100" b="1" dirty="0" err="1"/>
              <a:t>Camanzi</a:t>
            </a:r>
            <a:r>
              <a:rPr lang="it-IT" sz="1100" b="1" dirty="0"/>
              <a:t>, Università di Bologna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Leonardo Casini, Università di Firenze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Kim Chang-</a:t>
            </a:r>
            <a:r>
              <a:rPr lang="it-IT" sz="1100" b="1" dirty="0" err="1"/>
              <a:t>Gil</a:t>
            </a:r>
            <a:r>
              <a:rPr lang="it-IT" sz="1100" b="1" dirty="0"/>
              <a:t>, Korea Rural </a:t>
            </a:r>
            <a:r>
              <a:rPr lang="it-IT" sz="1100" b="1" dirty="0" err="1"/>
              <a:t>Economic</a:t>
            </a:r>
            <a:r>
              <a:rPr lang="it-IT" sz="1100" b="1" dirty="0"/>
              <a:t> Institute - KOREA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 err="1"/>
              <a:t>Chrysanthi</a:t>
            </a:r>
            <a:r>
              <a:rPr lang="it-IT" sz="1100" b="1" dirty="0"/>
              <a:t> </a:t>
            </a:r>
            <a:r>
              <a:rPr lang="it-IT" sz="1100" b="1" dirty="0" err="1"/>
              <a:t>Charatsari</a:t>
            </a:r>
            <a:r>
              <a:rPr lang="it-IT" sz="1100" b="1" dirty="0"/>
              <a:t>, Aristotele University of </a:t>
            </a:r>
            <a:r>
              <a:rPr lang="it-IT" sz="1100" b="1" dirty="0" err="1"/>
              <a:t>Thessaloniki</a:t>
            </a:r>
            <a:r>
              <a:rPr lang="it-IT" sz="1100" b="1" dirty="0"/>
              <a:t> - GREECE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 err="1"/>
              <a:t>Bazyli</a:t>
            </a:r>
            <a:r>
              <a:rPr lang="it-IT" sz="1100" b="1" dirty="0"/>
              <a:t> </a:t>
            </a:r>
            <a:r>
              <a:rPr lang="it-IT" sz="1100" b="1" dirty="0" err="1"/>
              <a:t>Czyżewski</a:t>
            </a:r>
            <a:r>
              <a:rPr lang="it-IT" sz="1100" b="1" dirty="0"/>
              <a:t>, </a:t>
            </a:r>
            <a:r>
              <a:rPr lang="it-IT" sz="1100" b="1" dirty="0" err="1"/>
              <a:t>Poznań</a:t>
            </a:r>
            <a:r>
              <a:rPr lang="it-IT" sz="1100" b="1" dirty="0"/>
              <a:t> University of </a:t>
            </a:r>
            <a:r>
              <a:rPr lang="it-IT" sz="1100" b="1" dirty="0" err="1"/>
              <a:t>Economics</a:t>
            </a:r>
            <a:r>
              <a:rPr lang="it-IT" sz="1100" b="1" dirty="0"/>
              <a:t> and Business - POLAND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Mario D’Amico, Università di Catania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Rui Manuel de Sousa Fragoso, University of Evora - PORTUGAL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Teresa Del Giudice, Università di Napoli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982209" y="1754293"/>
            <a:ext cx="3982524" cy="4023360"/>
          </a:xfrm>
        </p:spPr>
        <p:txBody>
          <a:bodyPr>
            <a:noAutofit/>
          </a:bodyPr>
          <a:lstStyle/>
          <a:p>
            <a:pPr marL="88900" indent="-8890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dirty="0"/>
              <a:t>   Maria Angela Perito, Università di Teramo - ITALY</a:t>
            </a:r>
          </a:p>
          <a:p>
            <a:pPr marL="88900" indent="-88900">
              <a:spcBef>
                <a:spcPts val="0"/>
              </a:spcBef>
              <a:spcAft>
                <a:spcPts val="0"/>
              </a:spcAft>
              <a:buNone/>
            </a:pPr>
            <a:endParaRPr lang="it-IT" sz="1100" b="1" dirty="0"/>
          </a:p>
          <a:p>
            <a:pPr marL="88900" indent="-8890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dirty="0"/>
              <a:t>   Luciano Pilati, Università di Trento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Giovanni Quaranta, Università della Basilicata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Carmen </a:t>
            </a:r>
            <a:r>
              <a:rPr lang="it-IT" sz="1100" b="1" dirty="0" err="1"/>
              <a:t>Radulescu</a:t>
            </a:r>
            <a:r>
              <a:rPr lang="it-IT" sz="1100" b="1" dirty="0"/>
              <a:t>, </a:t>
            </a:r>
            <a:r>
              <a:rPr lang="it-IT" sz="1100" b="1" dirty="0" err="1"/>
              <a:t>Bucharest</a:t>
            </a:r>
            <a:r>
              <a:rPr lang="it-IT" sz="1100" b="1" dirty="0"/>
              <a:t> Academy of </a:t>
            </a:r>
            <a:r>
              <a:rPr lang="it-IT" sz="1100" b="1" dirty="0" err="1"/>
              <a:t>Economic</a:t>
            </a:r>
            <a:r>
              <a:rPr lang="it-IT" sz="1100" b="1" dirty="0"/>
              <a:t> Studies – ROMANIA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Rocco Roma, Università di Bari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Mercedes Sanchez, </a:t>
            </a:r>
            <a:r>
              <a:rPr lang="it-IT" sz="1100" b="1" dirty="0" err="1"/>
              <a:t>Universidad</a:t>
            </a:r>
            <a:r>
              <a:rPr lang="it-IT" sz="1100" b="1" dirty="0"/>
              <a:t> </a:t>
            </a:r>
            <a:r>
              <a:rPr lang="it-IT" sz="1100" b="1" dirty="0" err="1"/>
              <a:t>Publica</a:t>
            </a:r>
            <a:r>
              <a:rPr lang="it-IT" sz="1100" b="1" dirty="0"/>
              <a:t> de Navarra - SPAIN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Roberta Sardone, CREA Centro Politiche e Bioeconomia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Emanuele </a:t>
            </a:r>
            <a:r>
              <a:rPr lang="it-IT" sz="1100" b="1" dirty="0" err="1"/>
              <a:t>Schimmenti</a:t>
            </a:r>
            <a:r>
              <a:rPr lang="it-IT" sz="1100" b="1" dirty="0"/>
              <a:t>, Università di Palermo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Gerald Schwarz, </a:t>
            </a:r>
            <a:r>
              <a:rPr lang="it-IT" sz="1100" b="1" dirty="0" err="1"/>
              <a:t>Thuenen</a:t>
            </a:r>
            <a:r>
              <a:rPr lang="it-IT" sz="1100" b="1" dirty="0"/>
              <a:t> Institute Of Farm </a:t>
            </a:r>
            <a:r>
              <a:rPr lang="it-IT" sz="1100" b="1" dirty="0" err="1"/>
              <a:t>Economics</a:t>
            </a:r>
            <a:r>
              <a:rPr lang="it-IT" sz="1100" b="1" dirty="0"/>
              <a:t> - GERMANY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Roberta Sisto, Università di Foggia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Alessandro Sorrentino, Università della Tuscia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Bojan </a:t>
            </a:r>
            <a:r>
              <a:rPr lang="it-IT" sz="1100" b="1" dirty="0" err="1"/>
              <a:t>Srdjevic</a:t>
            </a:r>
            <a:r>
              <a:rPr lang="it-IT" sz="1100" b="1" dirty="0"/>
              <a:t>, University of Novi </a:t>
            </a:r>
            <a:r>
              <a:rPr lang="it-IT" sz="1100" b="1" dirty="0" err="1"/>
              <a:t>Sad</a:t>
            </a:r>
            <a:r>
              <a:rPr lang="it-IT" sz="1100" b="1" dirty="0"/>
              <a:t> - SERBIA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Tiziano Tempesta, Università di Padova - ITALY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JHH (Justus) </a:t>
            </a:r>
            <a:r>
              <a:rPr lang="it-IT" sz="1100" b="1" dirty="0" err="1"/>
              <a:t>Wesseler</a:t>
            </a:r>
            <a:r>
              <a:rPr lang="it-IT" sz="1100" b="1" dirty="0"/>
              <a:t>, Wageningen University and </a:t>
            </a:r>
            <a:r>
              <a:rPr lang="it-IT" sz="1100" b="1" dirty="0" err="1"/>
              <a:t>Research</a:t>
            </a:r>
            <a:r>
              <a:rPr lang="it-IT" sz="1100" b="1" dirty="0"/>
              <a:t> WUR - NETHERLANDS</a:t>
            </a:r>
            <a:endParaRPr lang="en-US" sz="1100" i="1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21DEE82-3CCE-E343-D27E-3018DC562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53C82AD-5B71-3EEB-2FCC-B97C464CAF3E}"/>
              </a:ext>
            </a:extLst>
          </p:cNvPr>
          <p:cNvSpPr txBox="1">
            <a:spLocks/>
          </p:cNvSpPr>
          <p:nvPr/>
        </p:nvSpPr>
        <p:spPr>
          <a:xfrm>
            <a:off x="4104738" y="1845734"/>
            <a:ext cx="380319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Lisbeth </a:t>
            </a:r>
            <a:r>
              <a:rPr lang="it-IT" sz="1100" b="1" dirty="0" err="1"/>
              <a:t>Dries</a:t>
            </a:r>
            <a:r>
              <a:rPr lang="it-IT" sz="1100" b="1" dirty="0"/>
              <a:t>, Wageningen University and </a:t>
            </a:r>
            <a:r>
              <a:rPr lang="it-IT" sz="1100" b="1" dirty="0" err="1"/>
              <a:t>Research</a:t>
            </a:r>
            <a:r>
              <a:rPr lang="it-IT" sz="1100" b="1" dirty="0"/>
              <a:t> WUR – NETHERLANDS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Adele Finco, Università Politecnica delle Marche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Gianluigi </a:t>
            </a:r>
            <a:r>
              <a:rPr lang="it-IT" sz="1100" b="1" dirty="0" err="1"/>
              <a:t>Gallenti</a:t>
            </a:r>
            <a:r>
              <a:rPr lang="it-IT" sz="1100" b="1" dirty="0"/>
              <a:t>, Università di Trieste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Anna </a:t>
            </a:r>
            <a:r>
              <a:rPr lang="it-IT" sz="1100" b="1" dirty="0" err="1"/>
              <a:t>Gaviglio</a:t>
            </a:r>
            <a:r>
              <a:rPr lang="it-IT" sz="1100" b="1" dirty="0"/>
              <a:t>, Università di Milano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Klaus </a:t>
            </a:r>
            <a:r>
              <a:rPr lang="it-IT" sz="1100" b="1" dirty="0" err="1"/>
              <a:t>Grunert</a:t>
            </a:r>
            <a:r>
              <a:rPr lang="it-IT" sz="1100" b="1" dirty="0"/>
              <a:t>, Aarhus University - DENMARK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Roberto </a:t>
            </a:r>
            <a:r>
              <a:rPr lang="it-IT" sz="1100" b="1" dirty="0" err="1"/>
              <a:t>Henke</a:t>
            </a:r>
            <a:r>
              <a:rPr lang="it-IT" sz="1100" b="1" dirty="0"/>
              <a:t>, CREA Centro Politiche e Bioeconomia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Francesco Marangon, Università di Udine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Enrico Marone, Università di Firenze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Giuseppe Marotta, Università del Sannio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Gaetano Martino, Università di Perugia –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Alan Matthews - Trinity College </a:t>
            </a:r>
            <a:r>
              <a:rPr lang="it-IT" sz="1100" b="1" dirty="0" err="1"/>
              <a:t>Dublin</a:t>
            </a:r>
            <a:r>
              <a:rPr lang="it-IT" sz="1100" b="1" dirty="0"/>
              <a:t> – IRELAND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David Miller, James Hutton Institute - Scotland UK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Bernard </a:t>
            </a:r>
            <a:r>
              <a:rPr lang="it-IT" sz="1100" b="1" dirty="0" err="1"/>
              <a:t>Pequeur</a:t>
            </a:r>
            <a:r>
              <a:rPr lang="it-IT" sz="1100" b="1" dirty="0"/>
              <a:t>, </a:t>
            </a:r>
            <a:r>
              <a:rPr lang="it-IT" sz="1100" b="1" dirty="0" err="1"/>
              <a:t>Laboratoire</a:t>
            </a:r>
            <a:r>
              <a:rPr lang="it-IT" sz="1100" b="1" dirty="0"/>
              <a:t> PACTE, Université Grenoble Alpes – FRANCE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189813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it-IT" sz="2400"/>
          </a:p>
          <a:p>
            <a:pPr marL="201168" lvl="1" indent="0">
              <a:buNone/>
            </a:pPr>
            <a:r>
              <a:rPr lang="it-IT" sz="2400"/>
              <a:t>		</a:t>
            </a:r>
            <a:endParaRPr lang="it-IT" sz="2400" dirty="0"/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5D7AB3-4FE4-E3CA-FCA7-DB26E59A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2C00EC5-4335-5640-B041-5F7E277C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80" y="284682"/>
            <a:ext cx="7772400" cy="41710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835DF88-7B97-04E8-1326-2E60CCB9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266" y="4772214"/>
            <a:ext cx="36957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77995-63BB-4820-945A-C309C3B7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Layout 2024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816C11-FC79-1FE3-AF41-6C1BBD6C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6D042C-FDC9-229B-F491-C4584D713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36" y="2036663"/>
            <a:ext cx="2895600" cy="37084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6018125-075A-EA52-F97E-4000A417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852" y="423109"/>
            <a:ext cx="4608525" cy="5865395"/>
          </a:xfrm>
          <a:prstGeom prst="rect">
            <a:avLst/>
          </a:prstGeom>
        </p:spPr>
      </p:pic>
      <p:pic>
        <p:nvPicPr>
          <p:cNvPr id="7" name="Immagine 6" descr="Immagine che contiene testo, Carattere, bianco, algebra&#10;&#10;Descrizione generata automaticamente">
            <a:extLst>
              <a:ext uri="{FF2B5EF4-FFF2-40B4-BE49-F238E27FC236}">
                <a16:creationId xmlns:a16="http://schemas.microsoft.com/office/drawing/2014/main" id="{2D9BE5C6-B5F9-8137-FB07-B28B7CE3E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64" y="2641266"/>
            <a:ext cx="5321300" cy="21209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7FFBC2C-C2E9-7110-D712-932719E09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700" y="2049363"/>
            <a:ext cx="28829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Volume 2024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5927" y="2023962"/>
            <a:ext cx="4937760" cy="402336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No.1 (uscita luglio 2024)</a:t>
            </a:r>
          </a:p>
          <a:p>
            <a:pPr lvl="1"/>
            <a:r>
              <a:rPr lang="it-IT" dirty="0"/>
              <a:t>Special </a:t>
            </a:r>
            <a:r>
              <a:rPr lang="it-IT" dirty="0" err="1"/>
              <a:t>Issue</a:t>
            </a:r>
            <a:r>
              <a:rPr lang="it-IT" dirty="0"/>
              <a:t>: Agrifood System </a:t>
            </a:r>
            <a:r>
              <a:rPr lang="it-IT" dirty="0" err="1"/>
              <a:t>Between</a:t>
            </a:r>
            <a:r>
              <a:rPr lang="it-IT" dirty="0"/>
              <a:t> Global and </a:t>
            </a:r>
            <a:r>
              <a:rPr lang="it-IT" dirty="0" err="1"/>
              <a:t>Territorial</a:t>
            </a:r>
            <a:r>
              <a:rPr lang="it-IT" dirty="0"/>
              <a:t> Vision (Guest </a:t>
            </a:r>
            <a:r>
              <a:rPr lang="it-IT" dirty="0" err="1"/>
              <a:t>Eds</a:t>
            </a:r>
            <a:r>
              <a:rPr lang="it-IT" dirty="0"/>
              <a:t>: Bernard </a:t>
            </a:r>
            <a:r>
              <a:rPr lang="it-IT" dirty="0" err="1"/>
              <a:t>Pecquer</a:t>
            </a:r>
            <a:r>
              <a:rPr lang="it-IT" dirty="0"/>
              <a:t>, Marcello De Rosa, Catia Zumpano)</a:t>
            </a:r>
          </a:p>
          <a:p>
            <a:pPr lvl="2"/>
            <a:r>
              <a:rPr lang="it-IT" sz="1500" dirty="0" err="1"/>
              <a:t>Editorial</a:t>
            </a:r>
            <a:endParaRPr lang="it-IT" sz="1500" dirty="0"/>
          </a:p>
          <a:p>
            <a:pPr lvl="2"/>
            <a:r>
              <a:rPr lang="it-IT" sz="1500" dirty="0" err="1"/>
              <a:t>Keynote</a:t>
            </a:r>
            <a:r>
              <a:rPr lang="it-IT" sz="1500" dirty="0"/>
              <a:t> </a:t>
            </a:r>
            <a:r>
              <a:rPr lang="it-IT" sz="1500" dirty="0" err="1"/>
              <a:t>article</a:t>
            </a:r>
            <a:endParaRPr lang="it-IT" sz="1500" dirty="0"/>
          </a:p>
          <a:p>
            <a:pPr lvl="2"/>
            <a:r>
              <a:rPr lang="it-IT" sz="1500" dirty="0"/>
              <a:t>3 </a:t>
            </a:r>
            <a:r>
              <a:rPr lang="it-IT" sz="1500" dirty="0" err="1"/>
              <a:t>Research</a:t>
            </a:r>
            <a:r>
              <a:rPr lang="it-IT" sz="1500" dirty="0"/>
              <a:t> </a:t>
            </a:r>
            <a:r>
              <a:rPr lang="it-IT" sz="1500" dirty="0" err="1"/>
              <a:t>Articles</a:t>
            </a:r>
            <a:endParaRPr lang="it-IT" sz="1500" dirty="0"/>
          </a:p>
          <a:p>
            <a:pPr lvl="2"/>
            <a:r>
              <a:rPr lang="it-IT" sz="1500" dirty="0"/>
              <a:t>3 Short Communications</a:t>
            </a:r>
          </a:p>
          <a:p>
            <a:pPr lvl="1"/>
            <a:r>
              <a:rPr lang="it-IT" dirty="0"/>
              <a:t>1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Article</a:t>
            </a:r>
            <a:endParaRPr lang="it-IT" dirty="0"/>
          </a:p>
          <a:p>
            <a:endParaRPr lang="it-IT" b="1" dirty="0"/>
          </a:p>
          <a:p>
            <a:r>
              <a:rPr lang="it-IT" b="1" dirty="0"/>
              <a:t>No.2 (uscita ottobre 2024)</a:t>
            </a:r>
          </a:p>
          <a:p>
            <a:pPr lvl="1"/>
            <a:r>
              <a:rPr lang="it-IT" dirty="0" err="1"/>
              <a:t>Keynote</a:t>
            </a:r>
            <a:r>
              <a:rPr lang="it-IT" dirty="0"/>
              <a:t> </a:t>
            </a:r>
            <a:r>
              <a:rPr lang="it-IT" dirty="0" err="1"/>
              <a:t>article</a:t>
            </a:r>
            <a:endParaRPr lang="it-IT" dirty="0"/>
          </a:p>
          <a:p>
            <a:pPr lvl="1"/>
            <a:r>
              <a:rPr lang="it-IT" dirty="0"/>
              <a:t>4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Articles</a:t>
            </a:r>
            <a:endParaRPr lang="it-IT" dirty="0"/>
          </a:p>
          <a:p>
            <a:pPr lvl="2"/>
            <a:r>
              <a:rPr lang="it-IT" dirty="0"/>
              <a:t>3 On line first</a:t>
            </a:r>
          </a:p>
          <a:p>
            <a:pPr lvl="1"/>
            <a:r>
              <a:rPr lang="it-IT" dirty="0"/>
              <a:t>1 Short </a:t>
            </a:r>
            <a:r>
              <a:rPr lang="it-IT" dirty="0" err="1"/>
              <a:t>Communication</a:t>
            </a:r>
            <a:endParaRPr lang="it-IT" dirty="0"/>
          </a:p>
          <a:p>
            <a:pPr lvl="2"/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914663" y="2668656"/>
            <a:ext cx="6036585" cy="2377514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No.3 (uscita prevista: dicembre 2024)</a:t>
            </a:r>
          </a:p>
          <a:p>
            <a:pPr lvl="1"/>
            <a:r>
              <a:rPr lang="it-IT" dirty="0"/>
              <a:t>Special </a:t>
            </a:r>
            <a:r>
              <a:rPr lang="it-IT" dirty="0" err="1"/>
              <a:t>Issue</a:t>
            </a:r>
            <a:r>
              <a:rPr lang="it-IT" dirty="0"/>
              <a:t> in </a:t>
            </a:r>
            <a:r>
              <a:rPr lang="it-IT" dirty="0" err="1"/>
              <a:t>memory</a:t>
            </a:r>
            <a:r>
              <a:rPr lang="it-IT" dirty="0"/>
              <a:t> of Flaminia Ventura (Guest ed: Pierluigi Milone)</a:t>
            </a:r>
          </a:p>
          <a:p>
            <a:pPr lvl="2"/>
            <a:r>
              <a:rPr lang="it-IT" dirty="0" err="1"/>
              <a:t>Editorial</a:t>
            </a:r>
            <a:endParaRPr lang="it-IT" dirty="0"/>
          </a:p>
          <a:p>
            <a:pPr lvl="2"/>
            <a:r>
              <a:rPr lang="it-IT" dirty="0"/>
              <a:t>6 </a:t>
            </a:r>
            <a:r>
              <a:rPr lang="it-IT" dirty="0" err="1"/>
              <a:t>Keynote</a:t>
            </a:r>
            <a:r>
              <a:rPr lang="it-IT" dirty="0"/>
              <a:t>/</a:t>
            </a:r>
            <a:r>
              <a:rPr lang="it-IT" dirty="0" err="1"/>
              <a:t>Reasearch</a:t>
            </a:r>
            <a:r>
              <a:rPr lang="it-IT" dirty="0"/>
              <a:t> </a:t>
            </a:r>
            <a:r>
              <a:rPr lang="it-IT" dirty="0" err="1"/>
              <a:t>articles</a:t>
            </a:r>
            <a:endParaRPr lang="it-IT" dirty="0"/>
          </a:p>
          <a:p>
            <a:pPr lvl="1"/>
            <a:r>
              <a:rPr lang="it-IT" dirty="0"/>
              <a:t>1-2 Review </a:t>
            </a:r>
            <a:r>
              <a:rPr lang="it-IT" dirty="0" err="1"/>
              <a:t>Articles</a:t>
            </a:r>
            <a:endParaRPr lang="it-IT" dirty="0"/>
          </a:p>
          <a:p>
            <a:pPr lvl="2"/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936D57-521E-FE24-419C-9C0375518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Volume 2025 e successivi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34406" y="1827977"/>
            <a:ext cx="5395846" cy="4262103"/>
          </a:xfrm>
        </p:spPr>
        <p:txBody>
          <a:bodyPr>
            <a:normAutofit/>
          </a:bodyPr>
          <a:lstStyle/>
          <a:p>
            <a:pPr lvl="2"/>
            <a:endParaRPr lang="it-IT" dirty="0"/>
          </a:p>
          <a:p>
            <a:pPr marL="201168" lvl="1" indent="0">
              <a:buNone/>
            </a:pPr>
            <a:endParaRPr lang="it-IT" sz="2400" b="1" dirty="0"/>
          </a:p>
          <a:p>
            <a:pPr marL="201168" lvl="1" indent="0">
              <a:buNone/>
            </a:pPr>
            <a:endParaRPr lang="it-IT" sz="2400" b="1" dirty="0"/>
          </a:p>
          <a:p>
            <a:pPr marL="201168" lvl="1" indent="0">
              <a:buNone/>
            </a:pPr>
            <a:endParaRPr lang="it-IT" sz="2400" b="1" dirty="0"/>
          </a:p>
          <a:p>
            <a:pPr marL="201168" lvl="1" indent="0">
              <a:buNone/>
            </a:pPr>
            <a:r>
              <a:rPr lang="it-IT" sz="2400" b="1" dirty="0"/>
              <a:t>Special Issues in cantiere</a:t>
            </a:r>
          </a:p>
          <a:p>
            <a:pPr lvl="1"/>
            <a:r>
              <a:rPr lang="it-IT" dirty="0"/>
              <a:t>Farm </a:t>
            </a:r>
            <a:r>
              <a:rPr lang="it-IT" dirty="0" err="1"/>
              <a:t>Sustainability</a:t>
            </a:r>
            <a:r>
              <a:rPr lang="it-IT" dirty="0"/>
              <a:t> Data Network</a:t>
            </a:r>
          </a:p>
          <a:p>
            <a:pPr lvl="1"/>
            <a:r>
              <a:rPr lang="it-IT" dirty="0"/>
              <a:t>In </a:t>
            </a:r>
            <a:r>
              <a:rPr lang="it-IT" dirty="0" err="1"/>
              <a:t>memory</a:t>
            </a:r>
            <a:r>
              <a:rPr lang="it-IT" dirty="0"/>
              <a:t> of Gerardo Delfino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912FC8-7BF2-D430-CD5B-A8C9982C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CD9323B-34EC-9146-27C1-145503CC0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054" y="1947348"/>
            <a:ext cx="4937760" cy="4023360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400" b="1" dirty="0"/>
              <a:t>Magazzino</a:t>
            </a:r>
          </a:p>
          <a:p>
            <a:r>
              <a:rPr lang="it-IT" dirty="0"/>
              <a:t>8 articoli più diversi progetti e relazioni SIDEA 2023 e 2024</a:t>
            </a:r>
          </a:p>
        </p:txBody>
      </p:sp>
    </p:spTree>
    <p:extLst>
      <p:ext uri="{BB962C8B-B14F-4D97-AF65-F5344CB8AC3E}">
        <p14:creationId xmlns:p14="http://schemas.microsoft.com/office/powerpoint/2010/main" val="4682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Indicatori di qualità e performance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B46FE5D-BC2B-1B25-A0E3-7A73E26E1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854987"/>
              </p:ext>
            </p:extLst>
          </p:nvPr>
        </p:nvGraphicFramePr>
        <p:xfrm>
          <a:off x="2754924" y="1860260"/>
          <a:ext cx="5040922" cy="3790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7099">
                  <a:extLst>
                    <a:ext uri="{9D8B030D-6E8A-4147-A177-3AD203B41FA5}">
                      <a16:colId xmlns:a16="http://schemas.microsoft.com/office/drawing/2014/main" val="2698147083"/>
                    </a:ext>
                  </a:extLst>
                </a:gridCol>
                <a:gridCol w="1763823">
                  <a:extLst>
                    <a:ext uri="{9D8B030D-6E8A-4147-A177-3AD203B41FA5}">
                      <a16:colId xmlns:a16="http://schemas.microsoft.com/office/drawing/2014/main" val="2632022992"/>
                    </a:ext>
                  </a:extLst>
                </a:gridCol>
              </a:tblGrid>
              <a:tr h="48233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>
                          <a:effectLst/>
                        </a:rPr>
                        <a:t>Name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dirty="0">
                          <a:effectLst/>
                        </a:rPr>
                        <a:t>Total </a:t>
                      </a:r>
                      <a:r>
                        <a:rPr lang="it-IT" sz="1600" b="1" u="none" strike="noStrike" dirty="0" err="1">
                          <a:effectLst/>
                        </a:rPr>
                        <a:t>Within</a:t>
                      </a:r>
                      <a:endParaRPr lang="it-IT" sz="1600" b="1" u="none" strike="noStrike" dirty="0">
                        <a:effectLst/>
                      </a:endParaRPr>
                    </a:p>
                    <a:p>
                      <a:pPr algn="r" fontAlgn="ctr"/>
                      <a:r>
                        <a:rPr lang="it-IT" sz="1600" b="1" u="none" strike="noStrike" dirty="0">
                          <a:effectLst/>
                        </a:rPr>
                        <a:t>Date Range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164136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Submissions Received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56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5274016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Submissions Accepted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498328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err="1">
                          <a:effectLst/>
                        </a:rPr>
                        <a:t>Submissions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Declined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34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5304429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 </a:t>
                      </a:r>
                      <a:r>
                        <a:rPr lang="it-IT" sz="1600" u="none" strike="noStrike" dirty="0" err="1">
                          <a:effectLst/>
                        </a:rPr>
                        <a:t>Submissions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Declined</a:t>
                      </a:r>
                      <a:r>
                        <a:rPr lang="it-IT" sz="1600" u="none" strike="noStrike" dirty="0">
                          <a:effectLst/>
                        </a:rPr>
                        <a:t> (Desk </a:t>
                      </a:r>
                      <a:r>
                        <a:rPr lang="it-IT" sz="1600" u="none" strike="noStrike" dirty="0" err="1">
                          <a:effectLst/>
                        </a:rPr>
                        <a:t>Reject</a:t>
                      </a:r>
                      <a:r>
                        <a:rPr lang="it-IT" sz="1600" u="none" strike="noStrike" dirty="0">
                          <a:effectLst/>
                        </a:rPr>
                        <a:t>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249330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 </a:t>
                      </a:r>
                      <a:r>
                        <a:rPr lang="it-IT" sz="1600" u="none" strike="noStrike" dirty="0" err="1">
                          <a:effectLst/>
                        </a:rPr>
                        <a:t>Submissions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Declined</a:t>
                      </a:r>
                      <a:r>
                        <a:rPr lang="it-IT" sz="1600" u="none" strike="noStrike" dirty="0">
                          <a:effectLst/>
                        </a:rPr>
                        <a:t> (Post-Review)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9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3684817"/>
                  </a:ext>
                </a:extLst>
              </a:tr>
              <a:tr h="237989">
                <a:tc gridSpan="2">
                  <a:txBody>
                    <a:bodyPr/>
                    <a:lstStyle/>
                    <a:p>
                      <a:pPr algn="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059106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Average Days to First Editorial Decision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225999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 Average # Days to Accept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185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768504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 Average # Days to Reject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335727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Acceptance Rate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23.00%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8315036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Rejection Rate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77.00%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936423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 Desk Reject Rate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64.00%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730053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 Post-Review Reject Rate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13.00%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3542714"/>
                  </a:ext>
                </a:extLst>
              </a:tr>
            </a:tbl>
          </a:graphicData>
        </a:graphic>
      </p:graphicFrame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5D7AB3-4FE4-E3CA-FCA7-DB26E59A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CFE74F-B075-C9A7-1CF8-1765952CFA12}"/>
              </a:ext>
            </a:extLst>
          </p:cNvPr>
          <p:cNvSpPr txBox="1"/>
          <p:nvPr/>
        </p:nvSpPr>
        <p:spPr>
          <a:xfrm>
            <a:off x="0" y="3632333"/>
            <a:ext cx="26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01.01 al 14.09.2022</a:t>
            </a:r>
          </a:p>
        </p:txBody>
      </p:sp>
    </p:spTree>
    <p:extLst>
      <p:ext uri="{BB962C8B-B14F-4D97-AF65-F5344CB8AC3E}">
        <p14:creationId xmlns:p14="http://schemas.microsoft.com/office/powerpoint/2010/main" val="346284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Indicatori di qualità e performance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it-IT" sz="2400"/>
          </a:p>
          <a:p>
            <a:pPr marL="201168" lvl="1" indent="0">
              <a:buNone/>
            </a:pPr>
            <a:r>
              <a:rPr lang="it-IT" sz="2400"/>
              <a:t>		</a:t>
            </a:r>
            <a:endParaRPr lang="it-IT" sz="2400" dirty="0"/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5D7AB3-4FE4-E3CA-FCA7-DB26E59A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83B346-B3A2-000F-DCDC-A487ADFAC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0" y="2023962"/>
            <a:ext cx="7772400" cy="41964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1CD6BC0-855D-37FE-905C-F99DFA9E9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106" y="2382208"/>
            <a:ext cx="3131459" cy="29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195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28063</TotalTime>
  <Words>873</Words>
  <Application>Microsoft Office PowerPoint</Application>
  <PresentationFormat>Widescreen</PresentationFormat>
  <Paragraphs>224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Retrospettivo</vt:lpstr>
      <vt:lpstr>Report 2024 </vt:lpstr>
      <vt:lpstr>Editorial Team</vt:lpstr>
      <vt:lpstr>Comitato Scientifico Internazionale</vt:lpstr>
      <vt:lpstr>Presentazione standard di PowerPoint</vt:lpstr>
      <vt:lpstr>Layout 2024</vt:lpstr>
      <vt:lpstr>Volume 2024</vt:lpstr>
      <vt:lpstr>Volume 2025 e successivi</vt:lpstr>
      <vt:lpstr>Indicatori di qualità e performance</vt:lpstr>
      <vt:lpstr>Indicatori di qualità e performance</vt:lpstr>
      <vt:lpstr>Sito Web </vt:lpstr>
      <vt:lpstr>Pagina Linkedin</vt:lpstr>
      <vt:lpstr>Pagina Facebook</vt:lpstr>
      <vt:lpstr>Criticità</vt:lpstr>
      <vt:lpstr>REA Best Reviewer 2023</vt:lpstr>
      <vt:lpstr>REA Best Paper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editoriale 2017-18</dc:title>
  <dc:creator>Maurizio Canavari</dc:creator>
  <cp:lastModifiedBy>Pietro Pulina</cp:lastModifiedBy>
  <cp:revision>482</cp:revision>
  <dcterms:created xsi:type="dcterms:W3CDTF">2016-07-24T21:10:30Z</dcterms:created>
  <dcterms:modified xsi:type="dcterms:W3CDTF">2025-02-20T08:04:24Z</dcterms:modified>
</cp:coreProperties>
</file>